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5" r:id="rId4"/>
    <p:sldId id="269" r:id="rId5"/>
    <p:sldId id="257" r:id="rId6"/>
    <p:sldId id="258" r:id="rId7"/>
    <p:sldId id="260" r:id="rId8"/>
    <p:sldId id="261" r:id="rId9"/>
    <p:sldId id="262" r:id="rId10"/>
    <p:sldId id="263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5"/>
    <p:restoredTop sz="71283"/>
  </p:normalViewPr>
  <p:slideViewPr>
    <p:cSldViewPr snapToGrid="0">
      <p:cViewPr varScale="1">
        <p:scale>
          <a:sx n="76" d="100"/>
          <a:sy n="76" d="100"/>
        </p:scale>
        <p:origin x="2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15:38:35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0 238 24575,'0'-13'0,"9"0"0,-2-1 0,7-1 0,5-10 0,-2 13 0,3-5 0,-1 16 0,-9-3 0,4-5 0,0 6 0,2-10 0,4 12 0,15-12 0,-11 6 0,10-7 0,-8 3 0,-4 1 0,4 4 0,0-3 0,-5 7 0,5-7 0,0 8 0,-4-4 0,4 1 0,0 3 0,-5-4 0,11 5 0,-10 0 0,4 0 0,0 0 0,-5 0 0,5 0 0,0 0 0,-4 0 0,4 0 0,-6 5 0,0 0 0,0 5 0,0 1 0,0-1 0,1 0 0,5 0 0,-10 0 0,9 0 0,-10 0 0,5 0 0,0 5 0,0-4 0,-5 3 0,4-4 0,-8-1 0,8 1 0,-9-1 0,4 6 0,-4-5 0,-1 4 0,0-5 0,0-4 0,1 3 0,-1-3 0,-4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02:29:3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1623 24575,'69'0'0,"13"-6"0,-15-6 0,-24 1 0,-1-1 0,24-12 0,-9-2 0,-1-15 0,-33 22 0,15-23 0,-28 17 0,5-11 0,-10-5 0,0 0 0,-5-1 0,0 1 0,0 5 0,0 2 0,0 10 0,0-3 0,0 9 0,-13-5 0,-3 13 0,-12-3 0,-1 12 0,-5-3 0,-1 4 0,-7 0 0,1 4 0,-1 7 0,-1 11 0,7-1 0,1 4 0,11-6 0,6-5 0,6-2 0,4-5 0,4 1 0,0 0 0,4 0 0,0 0 0,0 0 0,0 4 0,0 1 0,4 9 0,10-3 0,1 4 0,13-4 0,-10-6 0,9 1 0,-8-5 0,8 0 0,-8-4 0,8-1 0,2-4 0,1 0 0,10-9 0,-2-8 0,5-16 0,-3-7 0,3-5 0,-8-4 0,4-2 0,-6-5 0,0 0 0,1 0 0,-5-6 0,-2 4 0,-10 15 0,-1-2 0,10-24 0,1-7 0,-10 14 0,-7 19 0,1-5 0,-5 7 0,-1 0 0,-5-1 0,0 1 0,0-1 0,0 1 0,0 0 0,0 6 0,0 0 0,0 12 0,0 5 0,0 6 0,0 4 0,0 0 0,-4 4 0,-9 9 0,-8 17 0,-9 5 0,-3 10 0,-4-4 0,10-3 0,-3-4 0,12-4 0,5-9 0,1-1 0,8-4 0,0-10 0,12-4 0,2-6 0,12-5 0,-4 3 0,10-1 0,-10-1 0,4 6 0,-8-2 0,2 7 0,-7-2 0,3 6 0,-4-2 0,-1 3 0,1 0 0,-1 0 0,0 0 0,5 0 0,7 14 0,5-2 0,13 19 0,-6-5 0,12 7 0,-12-8 0,0 0 0,-9-11 0,-4-1 0,-5-5 0,-1 0 0,-4 0 0,-4 0 0,3-4 0,-6 2 0,2-5 0,-3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15:59:01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24575,'25'0'0,"-5"0"0,6 0 0,0 0 0,-5 0 0,4 0 0,1 0 0,-1 0 0,-4 4 0,3 12 0,-8 0 0,0 10 0,9-5 0,-12 5 0,18-2 0,-12 14 0,8-8 0,-4 10 0,-1-7 0,1 7 0,6-4 0,-4 11 0,4-11 0,-6 4 0,-1-7 0,-5 1 0,4-1 0,5 9 0,-2-7 0,12 2 0,-12-5 0,8-9 0,-4 4 0,12-4 0,-5 0 0,11 0 0,-4 1 0,6 0 0,0-6 0,0 0 0,8-6 0,-6 0 0,13-4 0,-5-3 0,-1-5 0,-1 0 0,-8 0 0,0 0 0,-6 0 0,-2 0 0,-7 0 0,-6 0 0,-1 0 0,-11-4 0,-1-1 0,-5 0 0,1 1 0,-1 0 0,-12 3 0,-9-3 0,-14 4 0,-7 9 0,-7 5 0,5 8 0,-11 2 0,4-1 0,-1 6 0,-4-3 0,10 9 0,-12-3 0,13-2 0,-7 6 0,14-8 0,-5 8 0,9 4 0,-3-4 0,5 4 0,6-7 0,1 0 0,5 0 0,-1 7 0,1-5 0,-1 12 0,6-13 0,1 13 0,5-12 0,0 5 0,0-7 0,0 0 0,0 7 0,0-11 0,0 9 0,0-11 0,0 16 0,4-8 0,7 1 0,1 3 0,8-10 0,4 12 0,1-1 0,9-3 0,-8 10 0,10-2 0,-4 5 0,0-7 0,-3-1 0,-7-9 0,0-5 0,-5 3 0,2-9 0,-8-1 0,3-2 0,-4-9 0,-5 4 0,-1-5 0,-4 0 0,0 1 0,0-2 0,0 2 0,0 3 0,0 8 0,0 1 0,0 10 0,0-5 0,-10 6 0,3 0 0,-13-5 0,8 4 0,-2-16 0,3 9 0,2-15 0,0 4 0,3-5 0,-1-4 0,2 0 0,-3-5 0,3-5 0,2 4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4D67-F37B-F447-A236-A18C54F0F46E}" type="datetimeFigureOut">
              <a:rPr lang="en-TW" smtClean="0"/>
              <a:t>2023/12/12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40804-AD2D-C74C-9603-013AC0FF879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343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365nthu.sharepoint.com/:v:/s/NMSL2/EeydEE4vXuZBrRjtyp1KgakBDhwf0BirLylAoUyq0vGMAw?e=NgOVtv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40804-AD2D-C74C-9603-013AC0FF879A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8810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TW" dirty="0"/>
              <a:t>fork</a:t>
            </a:r>
          </a:p>
          <a:p>
            <a:pPr marL="228600" indent="-228600">
              <a:buAutoNum type="arabicPeriod"/>
            </a:pPr>
            <a:r>
              <a:rPr lang="en-US" dirty="0"/>
              <a:t>C</a:t>
            </a:r>
            <a:r>
              <a:rPr lang="en-TW" dirty="0"/>
              <a:t>reate a feature branch (建立一個branch改在裡面比較好)</a:t>
            </a:r>
          </a:p>
          <a:p>
            <a:pPr marL="228600" indent="-228600">
              <a:buAutoNum type="arabicPeriod"/>
            </a:pPr>
            <a:r>
              <a:rPr lang="en-US" dirty="0"/>
              <a:t>P</a:t>
            </a:r>
            <a:r>
              <a:rPr lang="en-TW"/>
              <a:t>ull request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40804-AD2D-C74C-9603-013AC0FF879A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2630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標題改更明顯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40804-AD2D-C74C-9603-013AC0FF879A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1677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用文字表達圖片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40804-AD2D-C74C-9603-013AC0FF879A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778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TW" dirty="0"/>
              <a:t>11/16: </a:t>
            </a:r>
            <a:r>
              <a:rPr lang="en-US" b="0" i="0" u="sng" dirty="0">
                <a:effectLst/>
                <a:latin typeface="var(--rcx-font-family-sans,Inter,-apple-system,BlinkMacSystemFont,&quot;Segoe UI&quot;,Roboto,Oxygen,Ubuntu,Cantarell,&quot;Helvetica Neue&quot;,&quot;Apple Color Emoji&quot;,&quot;Segoe UI Emoji&quot;,&quot;Segoe UI Symbol&quot;,&quot;Meiryo UI&quot;,Arial,sans-serif)"/>
                <a:hlinkClick r:id="rId3"/>
              </a:rPr>
              <a:t>https://365nthu.sharepoint.com/:v:/s/NMSL2/EeydEE4vXuZBrRjtyp1KgakBDhwf0BirLylAoUyq0vGMAw?e=</a:t>
            </a:r>
            <a:r>
              <a:rPr lang="en-US" b="0" i="0" u="sng">
                <a:effectLst/>
                <a:latin typeface="var(--rcx-font-family-sans,Inter,-apple-system,BlinkMacSystemFont,&quot;Segoe UI&quot;,Roboto,Oxygen,Ubuntu,Cantarell,&quot;Helvetica Neue&quot;,&quot;Apple Color Emoji&quot;,&quot;Segoe UI Emoji&quot;,&quot;Segoe UI Symbol&quot;,&quot;Meiryo UI&quot;,Arial,sans-serif)"/>
                <a:hlinkClick r:id="rId3"/>
              </a:rPr>
              <a:t>NgOVtv</a:t>
            </a:r>
            <a:endParaRPr lang="en-US" b="0" i="0" dirty="0">
              <a:effectLst/>
              <a:latin typeface="var(--rcx-font-family-sans,Inter,-apple-system,BlinkMacSystemFont,&quot;Segoe UI&quot;,Roboto,Oxygen,Ubuntu,Cantarell,&quot;Helvetica Neue&quot;,&quot;Apple Color Emoji&quot;,&quot;Segoe UI Emoji&quot;,&quot;Segoe UI Symbol&quot;,&quot;Meiryo UI&quot;,Arial,sans-serif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40804-AD2D-C74C-9603-013AC0FF879A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370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D804-69D0-6AC2-B25D-B9BD8BB03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4FE87-892C-7930-83AB-EC1FF50B6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C2CD-E126-9A1A-820A-8D70F0CA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7DE7-33CA-2245-A9AA-0F1050F7AF61}" type="datetime1">
              <a:rPr lang="en-US" smtClean="0"/>
              <a:t>12/12/23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26570-A9F0-F796-39A2-78E62108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3B085-1320-B2F7-0C82-7D8C21B2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219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FF4A-15EB-98D6-8963-C58DCF79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76C68-7A2B-5B14-FEB9-3608918A5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87B6E-6769-5423-0964-C718D3EC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4BFA8-8294-2E41-9CF4-9CF5FF29EA5B}" type="datetime1">
              <a:rPr lang="en-US" smtClean="0"/>
              <a:t>12/12/23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16354-313B-F73C-A5EE-41553E74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8943E-D0ED-9FF5-91E4-3CADE190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083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70E2D-89FB-E75D-EF43-6C8D44C8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13EED-8AD1-4308-2ADC-CC0A29FD3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2A74-4543-1FBC-D6FE-9477E889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55FF-0944-DC49-B50E-AE288785117D}" type="datetime1">
              <a:rPr lang="en-US" smtClean="0"/>
              <a:t>12/12/23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90A32-A6A2-2242-B6EF-4C8056EA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10116-11BA-C2A8-7A8D-36F44D6E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232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08B4-5AFA-CF78-EF87-5C76A9BD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0039E-6075-2172-00E1-1291C751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1360A-3FCB-779F-44EA-4B066A71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1FBB-3729-F84E-A73F-0585D0EF43BE}" type="datetime1">
              <a:rPr lang="en-US" smtClean="0"/>
              <a:t>12/12/23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CD545-E1A2-4213-1F3F-E62DF577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AB386-973D-4CE7-05F8-35F6521A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2235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059A-044A-7FA1-4726-1048CF0E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8EF59-54CB-EA2A-513E-EE1B7814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E951-70FD-8125-EE6B-2D54CE2E3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A3A6-7C2B-ED4B-B12B-E8DAC9ABA64E}" type="datetime1">
              <a:rPr lang="en-US" smtClean="0"/>
              <a:t>12/12/23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7D37-69B1-0174-EFB2-632B3C26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F5BBE-DF78-899C-55F8-F8DAFEDA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13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4CFA-0299-9B49-38AF-5D654D6F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2653-238D-312F-6CE7-F85EF1702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B23DE-763C-3653-0A96-7D80953F5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3D41D-224E-44F9-719C-4F9155BF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5690-F172-AD41-84E8-5D91C0C1154A}" type="datetime1">
              <a:rPr lang="en-US" smtClean="0"/>
              <a:t>12/12/23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4E57A-6309-DA43-0695-9B3703F9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04D90-7875-89E7-8EAA-C5283023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0731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130E-F891-F25A-A3D2-3BB1A779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1772-697E-75BE-5C97-8AB83F88C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2F913-7632-2723-E7EF-03F3D594E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3A4BA-8E25-EE37-3ECC-DE2C3ECA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03B625-7B56-7680-560B-07AB43402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71AD2-82CC-81E2-0D91-A8BCA02F1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69B-22BA-A44D-9100-A9B91B699905}" type="datetime1">
              <a:rPr lang="en-US" smtClean="0"/>
              <a:t>12/12/23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91684-2F5A-1A09-6013-64D2A0B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2B434-D1AD-DC37-76E4-CC612E0F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6199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7E0F7-6F89-AE70-6C31-B8DED24E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3D509-E077-7087-3F3B-B5371AB2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3933-2B20-B94F-97FB-7B93703482F0}" type="datetime1">
              <a:rPr lang="en-US" smtClean="0"/>
              <a:t>12/12/23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2F57-29EE-B765-F327-81F3D907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EC407-5843-CE92-D8D3-BC50E552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1264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2680B-22FF-0D2E-894F-A65FE4C9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4352-EBD2-DB43-A8D1-27EE639F34CF}" type="datetime1">
              <a:rPr lang="en-US" smtClean="0"/>
              <a:t>12/12/23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607EF-B725-D416-D482-0A89752C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BD2E1-A79B-AF69-CB38-410A97F3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0935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988E-6109-30C6-EAF6-2219411C7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5350-3C99-0E27-6099-787C5825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2C413-28AA-39BF-C5CC-D4716D9EA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8812D-4917-6E4A-D8AA-D35A00087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27F9-B7B9-1C45-9905-FAAD381827F7}" type="datetime1">
              <a:rPr lang="en-US" smtClean="0"/>
              <a:t>12/12/23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B9198-F175-B1BE-EBB9-66DEE365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ABB5B-1471-1548-8FC7-EB8D732A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295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CFA3-F85D-4329-5B63-947E407D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407BD-D4F5-BE5F-A386-31ECD154E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9E5B2-BE52-6948-C506-C5FB932FF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5BB0E-BB08-AE88-92D6-57934B9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8A784-EF8B-B74B-B815-1F2C0DE50F25}" type="datetime1">
              <a:rPr lang="en-US" smtClean="0"/>
              <a:t>12/12/23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DC9AA-EDE7-17CB-89F4-043F0B60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06313-DB2B-387C-9557-2C0BFB10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8651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B36521-338F-AE3F-AC21-D2EA3D9D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6ABD3-F703-5971-C2EA-9067D2EA1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FC1AC-351D-22B6-ECFB-452594BF1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A232-1080-0343-83CD-87AC1280A11A}" type="datetime1">
              <a:rPr lang="en-US" smtClean="0"/>
              <a:t>12/12/23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32A82-AE5D-9548-055D-CF54F1E66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4A45-4AAC-00C6-AD97-D7D3A8DBF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17E-665E-9F4A-8200-F779B3FFAC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8896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url.cc/WvWyl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ists.freebsd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ugs.freebsd.org/bugzill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reebsd.org/en/articles/problem-repor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orturl.at/KNRX3" TargetMode="External"/><Relationship Id="rId4" Type="http://schemas.openxmlformats.org/officeDocument/2006/relationships/hyperlink" Target="https://freebsdfoundation.org/freebsd-project/resources/how-to-submit-a-bug-repor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ebsd/freebsd-src/tree/m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reebsd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2EFC-E6AF-9FD6-2572-A57582743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TW" dirty="0"/>
              <a:t>FreeBSD Contribution (</a:t>
            </a:r>
            <a:r>
              <a:rPr lang="en-TW" b="1" dirty="0"/>
              <a:t>10%</a:t>
            </a:r>
            <a:r>
              <a:rPr lang="en-TW" dirty="0"/>
              <a:t>)</a:t>
            </a:r>
            <a:br>
              <a:rPr lang="en-TW" dirty="0"/>
            </a:br>
            <a:r>
              <a:rPr lang="en-TW" sz="4800" dirty="0"/>
              <a:t>(Final Project)</a:t>
            </a:r>
            <a:br>
              <a:rPr lang="en-TW" sz="4800" dirty="0"/>
            </a:br>
            <a:br>
              <a:rPr lang="en-TW" sz="4800" dirty="0"/>
            </a:br>
            <a:r>
              <a:rPr lang="en-TW" sz="2700" dirty="0">
                <a:solidFill>
                  <a:srgbClr val="002060"/>
                </a:solidFill>
              </a:rPr>
              <a:t>TA: Jia-Wei Fang and Kuan-Yu Lee</a:t>
            </a:r>
            <a:endParaRPr lang="en-TW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BFEDA-83FB-A467-DE28-7F58ABBD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984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B345F6-48AE-9917-D74D-FB0D03E2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6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reurl.cc</a:t>
            </a:r>
            <a:r>
              <a:rPr lang="en-US" dirty="0">
                <a:hlinkClick r:id="rId2"/>
              </a:rPr>
              <a:t>/WvWyl5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FE55-8436-4A71-A0F5-807B66CC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D4141-D7D4-22BC-C7D4-16CAEA4EC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22" y="2593289"/>
            <a:ext cx="8022555" cy="3899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B7CBF-1423-0B2D-C6A5-CE884319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9070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1A72-4AAD-FAA4-782D-95066CD9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4000" dirty="0"/>
              <a:t>2. Send the bug report to the relevant mailing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8C83-4F8F-735B-52EC-FF25220C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31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FreeBSD mailing lists: </a:t>
            </a:r>
            <a:r>
              <a:rPr lang="en-US" sz="2000" dirty="0">
                <a:hlinkClick r:id="rId2"/>
              </a:rPr>
              <a:t>https://lists.freebsd.org/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TW" sz="2000" dirty="0"/>
              <a:t>Find a suitable email list</a:t>
            </a:r>
          </a:p>
          <a:p>
            <a:pPr>
              <a:lnSpc>
                <a:spcPct val="100000"/>
              </a:lnSpc>
            </a:pPr>
            <a:r>
              <a:rPr lang="en-TW" sz="2000" dirty="0">
                <a:solidFill>
                  <a:srgbClr val="FF0000"/>
                </a:solidFill>
              </a:rPr>
              <a:t>Subscribe to it, so that you can send emails to that mailing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0BBA-4E0B-FA22-6364-A15A51CDA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2"/>
          <a:stretch/>
        </p:blipFill>
        <p:spPr>
          <a:xfrm>
            <a:off x="1028447" y="2916485"/>
            <a:ext cx="5385054" cy="3395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B7F50-884C-3A3C-B933-5C62FF79C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676"/>
          <a:stretch/>
        </p:blipFill>
        <p:spPr>
          <a:xfrm>
            <a:off x="6692087" y="2916484"/>
            <a:ext cx="4351947" cy="33954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5D02864-1BC5-CB71-3286-4B122253EB52}"/>
              </a:ext>
            </a:extLst>
          </p:cNvPr>
          <p:cNvSpPr/>
          <p:nvPr/>
        </p:nvSpPr>
        <p:spPr>
          <a:xfrm>
            <a:off x="6642354" y="2790825"/>
            <a:ext cx="323824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DD0CE-781B-D203-5578-EC65CC3FC4E1}"/>
              </a:ext>
            </a:extLst>
          </p:cNvPr>
          <p:cNvSpPr txBox="1"/>
          <p:nvPr/>
        </p:nvSpPr>
        <p:spPr>
          <a:xfrm>
            <a:off x="6515100" y="2400899"/>
            <a:ext cx="354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Send your bug report to this email!!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1223C3-E6CD-4B5C-F89E-D64914DDDAA4}"/>
              </a:ext>
            </a:extLst>
          </p:cNvPr>
          <p:cNvSpPr/>
          <p:nvPr/>
        </p:nvSpPr>
        <p:spPr>
          <a:xfrm>
            <a:off x="4662746" y="4295429"/>
            <a:ext cx="494609" cy="203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3CFE6-05C9-98D5-0328-0DA32B5C88F8}"/>
              </a:ext>
            </a:extLst>
          </p:cNvPr>
          <p:cNvSpPr txBox="1"/>
          <p:nvPr/>
        </p:nvSpPr>
        <p:spPr>
          <a:xfrm>
            <a:off x="5747457" y="421259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64CEC0-D3B8-8EA4-D8F7-DAFC945BDB85}"/>
              </a:ext>
            </a:extLst>
          </p:cNvPr>
          <p:cNvSpPr/>
          <p:nvPr/>
        </p:nvSpPr>
        <p:spPr>
          <a:xfrm>
            <a:off x="950944" y="3829649"/>
            <a:ext cx="1315617" cy="2568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76A75-5DAD-5A88-7F57-970D3B27D68D}"/>
              </a:ext>
            </a:extLst>
          </p:cNvPr>
          <p:cNvSpPr txBox="1"/>
          <p:nvPr/>
        </p:nvSpPr>
        <p:spPr>
          <a:xfrm>
            <a:off x="236607" y="3450987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Choose the most relevant 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81BF4-38C2-4A13-71EB-C4B63DB6F5D8}"/>
              </a:ext>
            </a:extLst>
          </p:cNvPr>
          <p:cNvSpPr txBox="1"/>
          <p:nvPr/>
        </p:nvSpPr>
        <p:spPr>
          <a:xfrm>
            <a:off x="1533757" y="6420483"/>
            <a:ext cx="912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sym typeface="Wingdings" pitchFamily="2" charset="2"/>
              </a:rPr>
              <a:t> Your bug report will be sent to all subscribers that are interested in the bugs under this topic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22C6FF5-C324-0046-2646-9CFF581F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796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1A72-4AAD-FAA4-782D-95066CD9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3. Report the bug on FreeBSD Bugzilla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8C83-4F8F-735B-52EC-FF25220C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FreeBSD Bugzilla: </a:t>
            </a:r>
            <a:r>
              <a:rPr lang="en-US" dirty="0">
                <a:hlinkClick r:id="rId2"/>
              </a:rPr>
              <a:t>https://bugs.freebsd.org/bugzilla/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1. Create an account (</a:t>
            </a:r>
            <a:r>
              <a:rPr lang="en-US" dirty="0">
                <a:solidFill>
                  <a:srgbClr val="FF0000"/>
                </a:solidFill>
              </a:rPr>
              <a:t>Please use official NTHU email account with your passport name to be professional</a:t>
            </a:r>
            <a:r>
              <a:rPr lang="en-US" dirty="0"/>
              <a:t>)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04EF8-4E00-2D00-1EED-265E0C468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15"/>
          <a:stretch/>
        </p:blipFill>
        <p:spPr>
          <a:xfrm>
            <a:off x="317674" y="3380980"/>
            <a:ext cx="5178160" cy="262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ED4A8-37AC-41EF-7678-DB687B8E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735" y="3380980"/>
            <a:ext cx="6005591" cy="262810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D552667-F678-776B-7677-95F55D32B604}"/>
              </a:ext>
            </a:extLst>
          </p:cNvPr>
          <p:cNvSpPr/>
          <p:nvPr/>
        </p:nvSpPr>
        <p:spPr>
          <a:xfrm>
            <a:off x="824917" y="3648075"/>
            <a:ext cx="495883" cy="317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6D3FA7-8714-185D-E4F2-FAC4C9B33A08}"/>
              </a:ext>
            </a:extLst>
          </p:cNvPr>
          <p:cNvSpPr/>
          <p:nvPr/>
        </p:nvSpPr>
        <p:spPr>
          <a:xfrm>
            <a:off x="5868735" y="4448175"/>
            <a:ext cx="1681124" cy="1651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A56AA-3B51-F337-F3B2-F6A68A5C87E2}"/>
              </a:ext>
            </a:extLst>
          </p:cNvPr>
          <p:cNvSpPr txBox="1"/>
          <p:nvPr/>
        </p:nvSpPr>
        <p:spPr>
          <a:xfrm>
            <a:off x="5207860" y="6123543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Choose the most relevant 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BB0E8-D669-6CDD-A3AB-2533A5A063BC}"/>
              </a:ext>
            </a:extLst>
          </p:cNvPr>
          <p:cNvSpPr txBox="1"/>
          <p:nvPr/>
        </p:nvSpPr>
        <p:spPr>
          <a:xfrm>
            <a:off x="317674" y="2933633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/>
              <a:t>2.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6E9C06-A869-1A11-73E6-5622D7E5A423}"/>
              </a:ext>
            </a:extLst>
          </p:cNvPr>
          <p:cNvSpPr txBox="1"/>
          <p:nvPr/>
        </p:nvSpPr>
        <p:spPr>
          <a:xfrm>
            <a:off x="5868735" y="2946333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/>
              <a:t>3.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929932-700A-1BE5-83AE-70FB0981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3879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1A72-4AAD-FAA4-782D-95066CD9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3. Report the bug on FreeBSD Bugzilla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8C83-4F8F-735B-52EC-FF25220C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3560"/>
              </a:lnSpc>
              <a:buNone/>
            </a:pPr>
            <a:r>
              <a:rPr lang="en-TW" dirty="0"/>
              <a:t>4. Summarize your bug report along with the feedback from the forum or email  (if you get any)</a:t>
            </a:r>
          </a:p>
          <a:p>
            <a:pPr marL="0" indent="0">
              <a:lnSpc>
                <a:spcPts val="3560"/>
              </a:lnSpc>
              <a:buNone/>
            </a:pPr>
            <a:r>
              <a:rPr lang="en-TW" dirty="0"/>
              <a:t>5. Post the description/summary on the FreeBSD Bugzilla and get the bug ID </a:t>
            </a:r>
            <a:r>
              <a:rPr lang="en-TW" dirty="0">
                <a:solidFill>
                  <a:srgbClr val="FF0000"/>
                </a:solidFill>
              </a:rPr>
              <a:t>(and pts)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E2CD0-FB78-C06A-31F5-C21B79B2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22" y="3603874"/>
            <a:ext cx="5166755" cy="3117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73E9A-3EDB-A3C3-07A9-A4582C811905}"/>
              </a:ext>
            </a:extLst>
          </p:cNvPr>
          <p:cNvSpPr txBox="1"/>
          <p:nvPr/>
        </p:nvSpPr>
        <p:spPr>
          <a:xfrm>
            <a:off x="6580163" y="5582076"/>
            <a:ext cx="535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Again!! Content should be concise and clear!!!</a:t>
            </a:r>
            <a:endParaRPr lang="en-TW" sz="2000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1EE9DC-2F38-84F8-845C-039D644F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13</a:t>
            </a:fld>
            <a:endParaRPr lang="en-TW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25134-6C43-A532-96EA-95B81ED4759B}"/>
              </a:ext>
            </a:extLst>
          </p:cNvPr>
          <p:cNvSpPr txBox="1"/>
          <p:nvPr/>
        </p:nvSpPr>
        <p:spPr>
          <a:xfrm>
            <a:off x="7023100" y="4350504"/>
            <a:ext cx="3390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Fill in all the information</a:t>
            </a:r>
            <a:endParaRPr lang="en-TW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9BF8BA-66FE-A758-B09D-C03F4DB3BEE7}"/>
                  </a:ext>
                </a:extLst>
              </p14:cNvPr>
              <p14:cNvContentPartPr/>
              <p14:nvPr/>
            </p14:nvContentPartPr>
            <p14:xfrm>
              <a:off x="6332500" y="4265340"/>
              <a:ext cx="632880" cy="1096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9BF8BA-66FE-A758-B09D-C03F4DB3BE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4500" y="4247700"/>
                <a:ext cx="668520" cy="1132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FEB9B47-DE0A-2F11-4970-532730730C51}"/>
              </a:ext>
            </a:extLst>
          </p:cNvPr>
          <p:cNvSpPr/>
          <p:nvPr/>
        </p:nvSpPr>
        <p:spPr>
          <a:xfrm>
            <a:off x="3962400" y="6369050"/>
            <a:ext cx="889000" cy="273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2421-A769-A121-EB53-C9CD46649836}"/>
              </a:ext>
            </a:extLst>
          </p:cNvPr>
          <p:cNvSpPr txBox="1"/>
          <p:nvPr/>
        </p:nvSpPr>
        <p:spPr>
          <a:xfrm>
            <a:off x="4851400" y="6320909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Attach git patch</a:t>
            </a:r>
          </a:p>
        </p:txBody>
      </p:sp>
    </p:spTree>
    <p:extLst>
      <p:ext uri="{BB962C8B-B14F-4D97-AF65-F5344CB8AC3E}">
        <p14:creationId xmlns:p14="http://schemas.microsoft.com/office/powerpoint/2010/main" val="63455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A63C-2A99-ECBC-D981-0CBDB223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9A71-8D66-BADA-898C-9A6D38541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2"/>
            <a:ext cx="10731366" cy="5539338"/>
          </a:xfrm>
        </p:spPr>
        <p:txBody>
          <a:bodyPr>
            <a:normAutofit/>
          </a:bodyPr>
          <a:lstStyle/>
          <a:p>
            <a:pPr>
              <a:lnSpc>
                <a:spcPts val="3560"/>
              </a:lnSpc>
            </a:pPr>
            <a:r>
              <a:rPr lang="en-TW" dirty="0"/>
              <a:t>Please read the following documents:</a:t>
            </a:r>
          </a:p>
          <a:p>
            <a:pPr lvl="1">
              <a:lnSpc>
                <a:spcPts val="3560"/>
              </a:lnSpc>
            </a:pPr>
            <a:r>
              <a:rPr lang="en-US" dirty="0">
                <a:hlinkClick r:id="rId3"/>
              </a:rPr>
              <a:t>Writing FreeBSD Problem Reports</a:t>
            </a:r>
            <a:endParaRPr lang="en-US" dirty="0"/>
          </a:p>
          <a:p>
            <a:pPr lvl="1">
              <a:lnSpc>
                <a:spcPts val="3560"/>
              </a:lnSpc>
            </a:pPr>
            <a:r>
              <a:rPr lang="en-US" dirty="0">
                <a:hlinkClick r:id="rId4"/>
              </a:rPr>
              <a:t>How to Submit a Bug Report</a:t>
            </a:r>
            <a:endParaRPr lang="en-TW" dirty="0"/>
          </a:p>
          <a:p>
            <a:pPr>
              <a:lnSpc>
                <a:spcPts val="3560"/>
              </a:lnSpc>
            </a:pPr>
            <a:r>
              <a:rPr lang="en-TW" dirty="0"/>
              <a:t>If you are not sure whether your bug report is complete and good, you can </a:t>
            </a:r>
            <a:r>
              <a:rPr lang="en-TW" b="1" dirty="0"/>
              <a:t>post it on </a:t>
            </a:r>
            <a:r>
              <a:rPr lang="en-US" altLang="zh-TW" b="1" dirty="0"/>
              <a:t>the </a:t>
            </a:r>
            <a:r>
              <a:rPr lang="en-TW" b="1" dirty="0"/>
              <a:t>eeclass forum</a:t>
            </a:r>
            <a:r>
              <a:rPr lang="en-TW" dirty="0"/>
              <a:t>, we will forward it to Mr. Hsu (our FreeBSD guru).</a:t>
            </a:r>
          </a:p>
          <a:p>
            <a:pPr>
              <a:lnSpc>
                <a:spcPts val="3560"/>
              </a:lnSpc>
            </a:pPr>
            <a:r>
              <a:rPr lang="en-TW" b="1" dirty="0"/>
              <a:t>FreeBSD Guru Hour </a:t>
            </a:r>
            <a:r>
              <a:rPr lang="en-TW" b="1" dirty="0">
                <a:sym typeface="Wingdings" pitchFamily="2" charset="2"/>
              </a:rPr>
              <a:t> Come discuss your project progress so that he can help you!</a:t>
            </a:r>
            <a:endParaRPr lang="en-TW" b="1" dirty="0"/>
          </a:p>
          <a:p>
            <a:pPr lvl="1">
              <a:lnSpc>
                <a:spcPts val="3560"/>
              </a:lnSpc>
            </a:pPr>
            <a:r>
              <a:rPr lang="en-TW" b="1" dirty="0"/>
              <a:t>Time: </a:t>
            </a:r>
            <a:r>
              <a:rPr lang="en-TW" b="1" dirty="0">
                <a:solidFill>
                  <a:srgbClr val="FF0000"/>
                </a:solidFill>
              </a:rPr>
              <a:t>Thursday, 20:00 – 21:00</a:t>
            </a:r>
          </a:p>
          <a:p>
            <a:pPr lvl="1">
              <a:lnSpc>
                <a:spcPts val="3560"/>
              </a:lnSpc>
            </a:pPr>
            <a:r>
              <a:rPr lang="en-TW" b="1" dirty="0"/>
              <a:t>Location: Online, Teams</a:t>
            </a:r>
            <a:r>
              <a:rPr lang="zh-TW" altLang="en-US" b="1" dirty="0"/>
              <a:t> </a:t>
            </a:r>
            <a:r>
              <a:rPr lang="en-US" altLang="zh-TW" b="1" dirty="0"/>
              <a:t>link: </a:t>
            </a:r>
            <a:r>
              <a:rPr lang="en-US" altLang="zh-TW" b="1" dirty="0">
                <a:hlinkClick r:id="rId5"/>
              </a:rPr>
              <a:t>https://shorturl.at/KNRX3</a:t>
            </a:r>
            <a:endParaRPr lang="en-US" altLang="zh-TW" b="1" dirty="0"/>
          </a:p>
          <a:p>
            <a:pPr lvl="1">
              <a:lnSpc>
                <a:spcPts val="3560"/>
              </a:lnSpc>
            </a:pP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37FFC-E389-2DF8-9FF8-A74B13F8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603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6EF6-39C2-5F35-36FD-B5712DF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Points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B38F-3EA3-9E46-C9F1-B48FD315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2"/>
            <a:ext cx="11164503" cy="5539338"/>
          </a:xfrm>
        </p:spPr>
        <p:txBody>
          <a:bodyPr>
            <a:normAutofit/>
          </a:bodyPr>
          <a:lstStyle/>
          <a:p>
            <a:pPr marL="514350" indent="-514350">
              <a:lnSpc>
                <a:spcPts val="3560"/>
              </a:lnSpc>
              <a:buFont typeface="+mj-lt"/>
              <a:buAutoNum type="arabicPeriod"/>
            </a:pPr>
            <a:r>
              <a:rPr lang="en-TW" dirty="0"/>
              <a:t>(</a:t>
            </a:r>
            <a:r>
              <a:rPr lang="en-TW" b="1" dirty="0"/>
              <a:t>2%</a:t>
            </a:r>
            <a:r>
              <a:rPr lang="en-TW" dirty="0"/>
              <a:t>) Attend the talk given by FreeBSD engineer Mr. Hsu</a:t>
            </a:r>
          </a:p>
          <a:p>
            <a:pPr marL="514350" indent="-514350">
              <a:lnSpc>
                <a:spcPts val="3560"/>
              </a:lnSpc>
              <a:buFont typeface="+mj-lt"/>
              <a:buAutoNum type="arabicPeriod"/>
            </a:pPr>
            <a:r>
              <a:rPr lang="en-TW" dirty="0"/>
              <a:t>(</a:t>
            </a:r>
            <a:r>
              <a:rPr lang="en-TW" b="1" dirty="0"/>
              <a:t>8%</a:t>
            </a:r>
            <a:r>
              <a:rPr lang="en-TW" dirty="0"/>
              <a:t>) Bug report</a:t>
            </a:r>
          </a:p>
          <a:p>
            <a:pPr marL="971550" lvl="1" indent="-514350">
              <a:lnSpc>
                <a:spcPts val="3560"/>
              </a:lnSpc>
              <a:buFont typeface="+mj-lt"/>
              <a:buAutoNum type="arabicPeriod"/>
            </a:pPr>
            <a:r>
              <a:rPr lang="en-TW" dirty="0"/>
              <a:t>(</a:t>
            </a:r>
            <a:r>
              <a:rPr lang="en-TW" b="1" dirty="0"/>
              <a:t>0%</a:t>
            </a:r>
            <a:r>
              <a:rPr lang="en-TW" dirty="0"/>
              <a:t>) Find a bug in a FreeBSD function</a:t>
            </a:r>
          </a:p>
          <a:p>
            <a:pPr marL="971550" lvl="1" indent="-514350">
              <a:lnSpc>
                <a:spcPts val="3560"/>
              </a:lnSpc>
              <a:buFont typeface="+mj-lt"/>
              <a:buAutoNum type="arabicPeriod"/>
            </a:pPr>
            <a:r>
              <a:rPr lang="en-TW" dirty="0"/>
              <a:t>(</a:t>
            </a:r>
            <a:r>
              <a:rPr lang="en-TW" b="1" dirty="0"/>
              <a:t>2%</a:t>
            </a:r>
            <a:r>
              <a:rPr lang="en-TW" dirty="0"/>
              <a:t>) Write a formal bug report </a:t>
            </a:r>
            <a:r>
              <a:rPr lang="en-TW" b="1" dirty="0"/>
              <a:t>on FreeBSD Forum</a:t>
            </a:r>
            <a:r>
              <a:rPr lang="en-TW" dirty="0"/>
              <a:t> / </a:t>
            </a:r>
            <a:r>
              <a:rPr lang="en-TW" b="1" dirty="0"/>
              <a:t>mailing lists </a:t>
            </a:r>
          </a:p>
          <a:p>
            <a:pPr marL="457200" lvl="1" indent="0">
              <a:lnSpc>
                <a:spcPts val="3560"/>
              </a:lnSpc>
              <a:buNone/>
            </a:pPr>
            <a:r>
              <a:rPr lang="en-TW" dirty="0"/>
              <a:t>	 or </a:t>
            </a:r>
            <a:r>
              <a:rPr lang="en-TW" b="1" dirty="0"/>
              <a:t>create a git diff patch</a:t>
            </a:r>
            <a:r>
              <a:rPr lang="en-TW" dirty="0"/>
              <a:t> for a bug with a trivial fix</a:t>
            </a:r>
            <a:endParaRPr lang="en-TW" b="1" dirty="0"/>
          </a:p>
          <a:p>
            <a:pPr marL="457200" lvl="1" indent="0">
              <a:lnSpc>
                <a:spcPts val="3560"/>
              </a:lnSpc>
              <a:buNone/>
            </a:pPr>
            <a:r>
              <a:rPr lang="en-TW" dirty="0"/>
              <a:t>3.	 (</a:t>
            </a:r>
            <a:r>
              <a:rPr lang="en-TW" b="1" dirty="0"/>
              <a:t>1%</a:t>
            </a:r>
            <a:r>
              <a:rPr lang="en-TW" dirty="0"/>
              <a:t>) Report the bug on the </a:t>
            </a:r>
            <a:r>
              <a:rPr lang="en-TW" b="1" dirty="0"/>
              <a:t>FreeBSD Bugzilla</a:t>
            </a:r>
            <a:r>
              <a:rPr lang="en-TW" dirty="0"/>
              <a:t> and </a:t>
            </a:r>
            <a:r>
              <a:rPr lang="en-TW" b="1" dirty="0"/>
              <a:t>get a bug ID</a:t>
            </a:r>
          </a:p>
          <a:p>
            <a:pPr marL="914400" lvl="1" indent="-457200">
              <a:lnSpc>
                <a:spcPts val="3560"/>
              </a:lnSpc>
              <a:buAutoNum type="arabicPeriod" startAt="4"/>
            </a:pPr>
            <a:r>
              <a:rPr lang="en-TW" dirty="0"/>
              <a:t>(</a:t>
            </a:r>
            <a:r>
              <a:rPr lang="en-TW" b="1" dirty="0"/>
              <a:t>1%</a:t>
            </a:r>
            <a:r>
              <a:rPr lang="en-TW" dirty="0"/>
              <a:t>) Get </a:t>
            </a:r>
            <a:r>
              <a:rPr lang="en-TW" b="1" i="1" dirty="0">
                <a:solidFill>
                  <a:srgbClr val="FF0000"/>
                </a:solidFill>
              </a:rPr>
              <a:t>positive</a:t>
            </a:r>
            <a:r>
              <a:rPr lang="en-TW" dirty="0"/>
              <a:t> feedback from the FreeBSD community on Bugzilla or mailing lists</a:t>
            </a:r>
          </a:p>
          <a:p>
            <a:pPr marL="457200" lvl="1" indent="0">
              <a:lnSpc>
                <a:spcPts val="3560"/>
              </a:lnSpc>
              <a:buNone/>
            </a:pPr>
            <a:r>
              <a:rPr lang="en-TW" dirty="0">
                <a:sym typeface="Wingdings" pitchFamily="2" charset="2"/>
              </a:rPr>
              <a:t>Hence,  </a:t>
            </a:r>
            <a:r>
              <a:rPr lang="en-TW" b="1" dirty="0">
                <a:sym typeface="Wingdings" pitchFamily="2" charset="2"/>
              </a:rPr>
              <a:t>1 bug = 4 pts  2 bugs = 8 pts!!! </a:t>
            </a:r>
          </a:p>
          <a:p>
            <a:pPr marL="457200" lvl="1" indent="0">
              <a:lnSpc>
                <a:spcPts val="3560"/>
              </a:lnSpc>
              <a:buNone/>
            </a:pPr>
            <a:r>
              <a:rPr lang="en-TW" b="1" dirty="0">
                <a:solidFill>
                  <a:srgbClr val="FF0000"/>
                </a:solidFill>
                <a:sym typeface="Wingdings" pitchFamily="2" charset="2"/>
              </a:rPr>
              <a:t>In addition, up to 20 bonus pts can be earned by going beyond 2 bug reports!</a:t>
            </a:r>
            <a:endParaRPr lang="en-TW" b="1" dirty="0">
              <a:solidFill>
                <a:srgbClr val="FF0000"/>
              </a:solidFill>
            </a:endParaRPr>
          </a:p>
          <a:p>
            <a:pPr marL="971550" lvl="1" indent="-514350">
              <a:lnSpc>
                <a:spcPts val="3560"/>
              </a:lnSpc>
              <a:buFont typeface="+mj-lt"/>
              <a:buAutoNum type="arabicPeriod"/>
            </a:pPr>
            <a:endParaRPr lang="en-TW" dirty="0"/>
          </a:p>
          <a:p>
            <a:pPr marL="514350" indent="-514350">
              <a:lnSpc>
                <a:spcPts val="3560"/>
              </a:lnSpc>
              <a:buFont typeface="+mj-lt"/>
              <a:buAutoNum type="arabicPeriod"/>
            </a:pPr>
            <a:endParaRPr lang="en-TW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6C7BEBD-4568-65CC-20A7-27E69793F948}"/>
                  </a:ext>
                </a:extLst>
              </p14:cNvPr>
              <p14:cNvContentPartPr/>
              <p14:nvPr/>
            </p14:nvContentPartPr>
            <p14:xfrm>
              <a:off x="7995082" y="2928486"/>
              <a:ext cx="426240" cy="91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6C7BEBD-4568-65CC-20A7-27E69793F9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7082" y="2910486"/>
                <a:ext cx="461880" cy="127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230881-01EB-0285-AE19-5C2BB18BE4D2}"/>
              </a:ext>
            </a:extLst>
          </p:cNvPr>
          <p:cNvCxnSpPr>
            <a:cxnSpLocks/>
          </p:cNvCxnSpPr>
          <p:nvPr/>
        </p:nvCxnSpPr>
        <p:spPr>
          <a:xfrm>
            <a:off x="5786203" y="3434992"/>
            <a:ext cx="22088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0C4E73-53AE-3879-CF37-9A1FB4CFBD4D}"/>
              </a:ext>
            </a:extLst>
          </p:cNvPr>
          <p:cNvCxnSpPr>
            <a:cxnSpLocks/>
          </p:cNvCxnSpPr>
          <p:nvPr/>
        </p:nvCxnSpPr>
        <p:spPr>
          <a:xfrm>
            <a:off x="8289306" y="3434992"/>
            <a:ext cx="16150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B85C88-C022-452E-1F31-02C0E929D9BE}"/>
              </a:ext>
            </a:extLst>
          </p:cNvPr>
          <p:cNvSpPr txBox="1"/>
          <p:nvPr/>
        </p:nvSpPr>
        <p:spPr>
          <a:xfrm>
            <a:off x="7289841" y="2489441"/>
            <a:ext cx="183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Choose one to do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720D419-CE4D-E34B-D31D-B60E9ED4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678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F512-634D-9A64-0D63-B5A0F4DE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1. Where to find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B987-EFCF-D8A3-3C5F-AE60F1BA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>
              <a:lnSpc>
                <a:spcPts val="3560"/>
              </a:lnSpc>
            </a:pPr>
            <a:r>
              <a:rPr lang="en-TW" dirty="0"/>
              <a:t>Go to </a:t>
            </a:r>
            <a:r>
              <a:rPr lang="en-TW" b="1" dirty="0"/>
              <a:t>freebsd-src</a:t>
            </a:r>
            <a:r>
              <a:rPr lang="en-TW" dirty="0"/>
              <a:t> Github: </a:t>
            </a:r>
          </a:p>
          <a:p>
            <a:pPr marL="0" indent="0">
              <a:lnSpc>
                <a:spcPts val="3560"/>
              </a:lnSpc>
              <a:buNone/>
            </a:pPr>
            <a:r>
              <a:rPr lang="en-US" dirty="0"/>
              <a:t>   </a:t>
            </a:r>
            <a:r>
              <a:rPr lang="en-US" dirty="0">
                <a:hlinkClick r:id="rId3"/>
              </a:rPr>
              <a:t>https://github.com/freebsd/freebsd-src/tree/main</a:t>
            </a:r>
            <a:endParaRPr lang="en-US" dirty="0"/>
          </a:p>
          <a:p>
            <a:pPr>
              <a:lnSpc>
                <a:spcPts val="3560"/>
              </a:lnSpc>
            </a:pPr>
            <a:r>
              <a:rPr lang="en-US" dirty="0"/>
              <a:t>Contribution types (in this class):</a:t>
            </a:r>
          </a:p>
          <a:p>
            <a:pPr lvl="1">
              <a:lnSpc>
                <a:spcPts val="3560"/>
              </a:lnSpc>
            </a:pPr>
            <a:r>
              <a:rPr lang="en-US" dirty="0"/>
              <a:t>Bugs you encounter when you are using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FreeBSD Forum / Mailing list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ts val="3560"/>
              </a:lnSpc>
            </a:pPr>
            <a:r>
              <a:rPr lang="en-US" dirty="0"/>
              <a:t>Find typos on the manual pages</a:t>
            </a:r>
          </a:p>
          <a:p>
            <a:pPr lvl="1">
              <a:lnSpc>
                <a:spcPts val="3560"/>
              </a:lnSpc>
            </a:pPr>
            <a:r>
              <a:rPr lang="en-US" dirty="0"/>
              <a:t>Add examples for the FreeBSD function</a:t>
            </a:r>
          </a:p>
          <a:p>
            <a:pPr marL="0" indent="0">
              <a:lnSpc>
                <a:spcPts val="3560"/>
              </a:lnSpc>
              <a:buNone/>
            </a:pPr>
            <a:endParaRPr lang="en-TW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4026DDA-F45A-780D-C705-7D9F813C7D32}"/>
              </a:ext>
            </a:extLst>
          </p:cNvPr>
          <p:cNvSpPr/>
          <p:nvPr/>
        </p:nvSpPr>
        <p:spPr>
          <a:xfrm>
            <a:off x="6641432" y="4341811"/>
            <a:ext cx="330200" cy="566405"/>
          </a:xfrm>
          <a:prstGeom prst="rightBrace">
            <a:avLst>
              <a:gd name="adj1" fmla="val 5576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3C446-678E-5980-C70F-F7A9DB5FD6CD}"/>
              </a:ext>
            </a:extLst>
          </p:cNvPr>
          <p:cNvSpPr txBox="1"/>
          <p:nvPr/>
        </p:nvSpPr>
        <p:spPr>
          <a:xfrm>
            <a:off x="7912545" y="2967335"/>
            <a:ext cx="139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solidFill>
                  <a:srgbClr val="FF0000"/>
                </a:solidFill>
              </a:rPr>
              <a:t>Next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B9BF5-B75D-1F42-33BF-081F376282C3}"/>
              </a:ext>
            </a:extLst>
          </p:cNvPr>
          <p:cNvSpPr txBox="1"/>
          <p:nvPr/>
        </p:nvSpPr>
        <p:spPr>
          <a:xfrm>
            <a:off x="7103990" y="4394180"/>
            <a:ext cx="4274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zh-TW" alt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TW" sz="2400" dirty="0">
                <a:solidFill>
                  <a:srgbClr val="FF0000"/>
                </a:solidFill>
                <a:sym typeface="Wingdings" pitchFamily="2" charset="2"/>
              </a:rPr>
              <a:t>Git diff patch</a:t>
            </a:r>
          </a:p>
          <a:p>
            <a:r>
              <a:rPr lang="en-TW" dirty="0">
                <a:solidFill>
                  <a:srgbClr val="FF0000"/>
                </a:solidFill>
                <a:sym typeface="Wingdings" pitchFamily="2" charset="2"/>
              </a:rPr>
              <a:t>(只有一個小錯字的話git pull request就好)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B1B9D-92DF-69EB-F9FA-052D1376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2831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53744-69C0-271A-E28F-963D6A656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6"/>
          <a:stretch/>
        </p:blipFill>
        <p:spPr>
          <a:xfrm>
            <a:off x="297996" y="1563688"/>
            <a:ext cx="5798004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7A1E48-0EBA-9859-1A30-B1FC3E77D838}"/>
              </a:ext>
            </a:extLst>
          </p:cNvPr>
          <p:cNvSpPr/>
          <p:nvPr/>
        </p:nvSpPr>
        <p:spPr>
          <a:xfrm>
            <a:off x="1562100" y="5033963"/>
            <a:ext cx="254000" cy="25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8F389A-E91D-4ADA-794A-E665A094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TW" dirty="0"/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08FF5-F193-282D-A890-1BCD31A34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63688"/>
            <a:ext cx="5754580" cy="43513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1A35D6-358B-599F-E1A5-B99E2B4DB103}"/>
              </a:ext>
            </a:extLst>
          </p:cNvPr>
          <p:cNvSpPr/>
          <p:nvPr/>
        </p:nvSpPr>
        <p:spPr>
          <a:xfrm>
            <a:off x="7391400" y="5661026"/>
            <a:ext cx="254000" cy="25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CD313-EC39-CC12-5A9A-B4C82016825B}"/>
              </a:ext>
            </a:extLst>
          </p:cNvPr>
          <p:cNvSpPr txBox="1"/>
          <p:nvPr/>
        </p:nvSpPr>
        <p:spPr>
          <a:xfrm>
            <a:off x="1245249" y="6205477"/>
            <a:ext cx="970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(We may provide some references of how to create a git diff patch in the following weeks…)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0935B2-C351-C56F-0D60-49951BA4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4</a:t>
            </a:fld>
            <a:endParaRPr lang="en-TW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337C92-C80C-0C7E-CFDE-642F66049961}"/>
              </a:ext>
            </a:extLst>
          </p:cNvPr>
          <p:cNvSpPr/>
          <p:nvPr/>
        </p:nvSpPr>
        <p:spPr>
          <a:xfrm>
            <a:off x="6172200" y="1530350"/>
            <a:ext cx="1955800" cy="25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0651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B345F6-48AE-9917-D74D-FB0D03E2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>
              <a:lnSpc>
                <a:spcPts val="3360"/>
              </a:lnSpc>
            </a:pPr>
            <a:r>
              <a:rPr lang="en-TW" dirty="0"/>
              <a:t>Go to </a:t>
            </a:r>
            <a:r>
              <a:rPr lang="en-TW" dirty="0">
                <a:hlinkClick r:id="rId3"/>
              </a:rPr>
              <a:t>FreeBSD Forum</a:t>
            </a:r>
            <a:r>
              <a:rPr lang="en-TW" dirty="0"/>
              <a:t> and choose the most relevant field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dirty="0"/>
              <a:t>E</a:t>
            </a:r>
            <a:r>
              <a:rPr lang="en-TW" dirty="0"/>
              <a:t>x: We can not access the network through DHCP, so we post the bug report on </a:t>
            </a:r>
            <a:r>
              <a:rPr lang="en-TW" b="1" dirty="0"/>
              <a:t>Server and Networking &gt; Networking</a:t>
            </a:r>
          </a:p>
          <a:p>
            <a:pPr marL="0" indent="0">
              <a:lnSpc>
                <a:spcPts val="3360"/>
              </a:lnSpc>
              <a:buNone/>
            </a:pPr>
            <a:endParaRPr lang="en-TW" b="1" dirty="0"/>
          </a:p>
          <a:p>
            <a:pPr marL="0" indent="0">
              <a:lnSpc>
                <a:spcPts val="3360"/>
              </a:lnSpc>
              <a:buNone/>
            </a:pPr>
            <a:endParaRPr lang="en-TW" b="1" dirty="0"/>
          </a:p>
          <a:p>
            <a:pPr marL="0" indent="0">
              <a:lnSpc>
                <a:spcPts val="3360"/>
              </a:lnSpc>
              <a:buNone/>
            </a:pPr>
            <a:endParaRPr lang="en-TW" b="1" dirty="0"/>
          </a:p>
          <a:p>
            <a:pPr marL="0" indent="0">
              <a:lnSpc>
                <a:spcPts val="3360"/>
              </a:lnSpc>
              <a:buNone/>
            </a:pPr>
            <a:endParaRPr lang="en-TW" b="1" dirty="0"/>
          </a:p>
          <a:p>
            <a:pPr marL="0" indent="0">
              <a:lnSpc>
                <a:spcPts val="3360"/>
              </a:lnSpc>
              <a:buNone/>
            </a:pPr>
            <a:endParaRPr lang="en-TW" b="1" dirty="0"/>
          </a:p>
          <a:p>
            <a:pPr>
              <a:lnSpc>
                <a:spcPts val="3360"/>
              </a:lnSpc>
            </a:pPr>
            <a:r>
              <a:rPr lang="en-TW" dirty="0"/>
              <a:t>Choose a suitable title</a:t>
            </a: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138033E5-120F-0D45-2DEC-A3451A450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3685"/>
            <a:ext cx="10515600" cy="2588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1FE55-8436-4A71-A0F5-807B66CC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2. Post the bug on the FreeBSD Forum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49F79D-E4D6-3173-EC69-EA8C5571AB9F}"/>
              </a:ext>
            </a:extLst>
          </p:cNvPr>
          <p:cNvSpPr/>
          <p:nvPr/>
        </p:nvSpPr>
        <p:spPr>
          <a:xfrm>
            <a:off x="838200" y="4495563"/>
            <a:ext cx="842319" cy="360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63F8B5-3573-2F21-435D-5A6D529CDD75}"/>
              </a:ext>
            </a:extLst>
          </p:cNvPr>
          <p:cNvSpPr/>
          <p:nvPr/>
        </p:nvSpPr>
        <p:spPr>
          <a:xfrm>
            <a:off x="838200" y="5135387"/>
            <a:ext cx="2300416" cy="360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4E33D9-2E7A-5A99-8FA0-552026D79B97}"/>
              </a:ext>
            </a:extLst>
          </p:cNvPr>
          <p:cNvCxnSpPr/>
          <p:nvPr/>
        </p:nvCxnSpPr>
        <p:spPr>
          <a:xfrm>
            <a:off x="838200" y="5782962"/>
            <a:ext cx="4969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E8946B-A61F-4D21-5137-A39A5C74F489}"/>
                  </a:ext>
                </a:extLst>
              </p14:cNvPr>
              <p14:cNvContentPartPr/>
              <p14:nvPr/>
            </p14:nvContentPartPr>
            <p14:xfrm>
              <a:off x="4489655" y="5908642"/>
              <a:ext cx="440797" cy="584231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E8946B-A61F-4D21-5137-A39A5C74F4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1663" y="5891003"/>
                <a:ext cx="476421" cy="61986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8706B-F322-1E3D-85DC-87CC8708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713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B345F6-48AE-9917-D74D-FB0D03E2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60"/>
              </a:lnSpc>
            </a:pPr>
            <a:r>
              <a:rPr lang="en-US" dirty="0"/>
              <a:t>Clearly describe the usage environment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FE55-8436-4A71-A0F5-807B66CC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Bug Report: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718CF-8DDA-F92C-63F4-4BD8862AD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50"/>
          <a:stretch/>
        </p:blipFill>
        <p:spPr>
          <a:xfrm>
            <a:off x="3239748" y="3080716"/>
            <a:ext cx="5712503" cy="18411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34CFD-5053-52EA-D48A-0318FE6F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59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B345F6-48AE-9917-D74D-FB0D03E2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60"/>
              </a:lnSpc>
            </a:pPr>
            <a:r>
              <a:rPr lang="en-US" dirty="0"/>
              <a:t>Clearly describe your bug</a:t>
            </a:r>
          </a:p>
          <a:p>
            <a:pPr>
              <a:lnSpc>
                <a:spcPts val="3560"/>
              </a:lnSpc>
            </a:pPr>
            <a:r>
              <a:rPr lang="en-US" dirty="0"/>
              <a:t>Content should be </a:t>
            </a:r>
            <a:r>
              <a:rPr lang="en-US" dirty="0">
                <a:solidFill>
                  <a:srgbClr val="FF0000"/>
                </a:solidFill>
              </a:rPr>
              <a:t>concise and clear</a:t>
            </a:r>
            <a:r>
              <a:rPr lang="en-US" dirty="0"/>
              <a:t>, avoiding verbose descriptions without focus</a:t>
            </a:r>
          </a:p>
          <a:p>
            <a:pPr>
              <a:lnSpc>
                <a:spcPts val="3560"/>
              </a:lnSpc>
            </a:pPr>
            <a:endParaRPr lang="en-US" dirty="0"/>
          </a:p>
          <a:p>
            <a:pPr>
              <a:lnSpc>
                <a:spcPts val="3560"/>
              </a:lnSpc>
            </a:pPr>
            <a:endParaRPr lang="en-US" dirty="0"/>
          </a:p>
          <a:p>
            <a:pPr>
              <a:lnSpc>
                <a:spcPts val="3560"/>
              </a:lnSpc>
            </a:pPr>
            <a:endParaRPr lang="en-US" dirty="0"/>
          </a:p>
          <a:p>
            <a:pPr>
              <a:lnSpc>
                <a:spcPts val="3560"/>
              </a:lnSpc>
            </a:pPr>
            <a:endParaRPr lang="en-US" dirty="0"/>
          </a:p>
          <a:p>
            <a:pPr>
              <a:lnSpc>
                <a:spcPts val="356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FE55-8436-4A71-A0F5-807B66CC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Bug Report: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F1E07-C672-B3B0-46C7-15D06853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6" y="3865370"/>
            <a:ext cx="11694727" cy="1122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DA286-CAF9-1F29-A9B4-C93FF580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256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B345F6-48AE-9917-D74D-FB0D03E2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60"/>
              </a:lnSpc>
            </a:pPr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bulleted list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numbered list</a:t>
            </a:r>
          </a:p>
          <a:p>
            <a:pPr>
              <a:lnSpc>
                <a:spcPts val="3560"/>
              </a:lnSpc>
            </a:pPr>
            <a:r>
              <a:rPr lang="en-US" dirty="0"/>
              <a:t>Again, content should be </a:t>
            </a:r>
            <a:r>
              <a:rPr lang="en-US" dirty="0">
                <a:solidFill>
                  <a:srgbClr val="FF0000"/>
                </a:solidFill>
              </a:rPr>
              <a:t>concise and clear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FE55-8436-4A71-A0F5-807B66CC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Bug Report: Steps to Reproduce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4A6C4-5FC8-B17F-CA0C-E0B84901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1" y="3429000"/>
            <a:ext cx="11666958" cy="18621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82E117-BF43-2EAA-9C97-42571AE4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850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DB345F6-48AE-9917-D74D-FB0D03E2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49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ts val="3560"/>
              </a:lnSpc>
            </a:pPr>
            <a:r>
              <a:rPr lang="en-US" sz="2000" dirty="0"/>
              <a:t>Show the expected and actual results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ts val="3560"/>
              </a:lnSpc>
            </a:pPr>
            <a:r>
              <a:rPr lang="en-US" altLang="zh-TW" sz="2000" dirty="0">
                <a:solidFill>
                  <a:srgbClr val="FF0000"/>
                </a:solidFill>
              </a:rPr>
              <a:t>Always capture ASCII for illustrations rather than images (so what we show below is a no-no), because ASCII content saves electricity (hence, saves polar bears) and is searchable!.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FE55-8436-4A71-A0F5-807B66CC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Bug Report: Expected / Actual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37F40-75BF-E7FC-61CD-961203AC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07" y="3118497"/>
            <a:ext cx="3679876" cy="3641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AA7FF-10F2-B98F-0A92-40FEDCA4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490" y="3118497"/>
            <a:ext cx="4037955" cy="36410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EA468-9B17-2E35-6D10-351A2B75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217E-665E-9F4A-8200-F779B3FFACBD}" type="slidenum">
              <a:rPr lang="en-TW" smtClean="0"/>
              <a:t>9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7744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726</Words>
  <Application>Microsoft Macintosh PowerPoint</Application>
  <PresentationFormat>Widescreen</PresentationFormat>
  <Paragraphs>102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var(--rcx-font-family-sans,Inter,-apple-system,BlinkMacSystemFont,"Segoe UI",Roboto,Oxygen,Ubuntu,Cantarell,"Helvetica Neue","Apple Color Emoji","Segoe UI Emoji","Segoe UI Symbol","Meiryo UI",Arial,sans-serif)</vt:lpstr>
      <vt:lpstr>Arial</vt:lpstr>
      <vt:lpstr>Calibri</vt:lpstr>
      <vt:lpstr>Calibri Light</vt:lpstr>
      <vt:lpstr>Wingdings</vt:lpstr>
      <vt:lpstr>Office Theme</vt:lpstr>
      <vt:lpstr>FreeBSD Contribution (10%) (Final Project)  TA: Jia-Wei Fang and Kuan-Yu Lee</vt:lpstr>
      <vt:lpstr>Points Distribution</vt:lpstr>
      <vt:lpstr>1. Where to find bugs</vt:lpstr>
      <vt:lpstr>Example</vt:lpstr>
      <vt:lpstr>2. Post the bug on the FreeBSD Forum</vt:lpstr>
      <vt:lpstr>Bug Report: Environment</vt:lpstr>
      <vt:lpstr>Bug Report: Description</vt:lpstr>
      <vt:lpstr>Bug Report: Steps to Reproduce</vt:lpstr>
      <vt:lpstr>Bug Report: Expected / Actual Results</vt:lpstr>
      <vt:lpstr>Example</vt:lpstr>
      <vt:lpstr>2. Send the bug report to the relevant mailing list</vt:lpstr>
      <vt:lpstr>3. Report the bug on FreeBSD Bugzilla</vt:lpstr>
      <vt:lpstr>3. Report the bug on FreeBSD Bugzilla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Bug Report</dc:title>
  <dc:creator>嘉瑋 方</dc:creator>
  <cp:lastModifiedBy>嘉瑋 方</cp:lastModifiedBy>
  <cp:revision>31</cp:revision>
  <dcterms:created xsi:type="dcterms:W3CDTF">2023-11-01T02:16:19Z</dcterms:created>
  <dcterms:modified xsi:type="dcterms:W3CDTF">2023-12-12T09:26:49Z</dcterms:modified>
</cp:coreProperties>
</file>